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708" r:id="rId2"/>
    <p:sldMasterId id="2147483719" r:id="rId3"/>
    <p:sldMasterId id="2147483749" r:id="rId4"/>
  </p:sldMasterIdLst>
  <p:notesMasterIdLst>
    <p:notesMasterId r:id="rId15"/>
  </p:notesMasterIdLst>
  <p:sldIdLst>
    <p:sldId id="1649" r:id="rId5"/>
    <p:sldId id="1417" r:id="rId6"/>
    <p:sldId id="1746" r:id="rId7"/>
    <p:sldId id="1747" r:id="rId8"/>
    <p:sldId id="1748" r:id="rId9"/>
    <p:sldId id="1749" r:id="rId10"/>
    <p:sldId id="1750" r:id="rId11"/>
    <p:sldId id="1751" r:id="rId12"/>
    <p:sldId id="1752" r:id="rId13"/>
    <p:sldId id="1708" r:id="rId14"/>
  </p:sldIdLst>
  <p:sldSz cx="9144000" cy="5143500" type="screen16x9"/>
  <p:notesSz cx="6858000" cy="9144000"/>
  <p:embeddedFontLst>
    <p:embeddedFont>
      <p:font typeface="Consolas" panose="020B0609020204030204" pitchFamily="49" charset="0"/>
      <p:regular r:id="rId16"/>
      <p:bold r:id="rId17"/>
      <p:italic r:id="rId18"/>
      <p:boldItalic r:id="rId19"/>
    </p:embeddedFont>
    <p:embeddedFont>
      <p:font typeface="Corbel" panose="020B050302020402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Source Sans Pro" panose="020B0503030403020204" pitchFamily="34" charset="0"/>
      <p:regular r:id="rId28"/>
      <p:bold r:id="rId29"/>
      <p:italic r:id="rId30"/>
      <p:boldItalic r:id="rId31"/>
    </p:embeddedFont>
    <p:embeddedFont>
      <p:font typeface="Source Serif Pro" panose="02040603050405020204" pitchFamily="18" charset="0"/>
      <p:regular r:id="rId32"/>
      <p:bold r:id="rId33"/>
      <p:italic r:id="rId34"/>
      <p:boldItalic r:id="rId35"/>
    </p:embeddedFont>
    <p:embeddedFont>
      <p:font typeface="Tahoma" panose="020B060403050404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97BE05-7214-46BD-569F-A0959E827800}" name="Daniel Khashabi" initials="DK" userId="S::dkhasha1@jh.edu::62390808-c838-45e6-be59-d6fd0d208bc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700"/>
    <a:srgbClr val="0006C7"/>
    <a:srgbClr val="30FF12"/>
    <a:srgbClr val="FF0000"/>
    <a:srgbClr val="DCF9CD"/>
    <a:srgbClr val="FFD0CC"/>
    <a:srgbClr val="E40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C676B-4998-0249-BEDC-34831A2CAEC0}" v="4070" dt="2024-02-06T13:46:55.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p:restoredTop sz="95992" autoAdjust="0"/>
  </p:normalViewPr>
  <p:slideViewPr>
    <p:cSldViewPr snapToGrid="0">
      <p:cViewPr varScale="1">
        <p:scale>
          <a:sx n="117" d="100"/>
          <a:sy n="117" d="100"/>
        </p:scale>
        <p:origin x="403" y="86"/>
      </p:cViewPr>
      <p:guideLst>
        <p:guide orient="horz" pos="1620"/>
        <p:guide pos="2880"/>
      </p:guideLst>
    </p:cSldViewPr>
  </p:slideViewPr>
  <p:notesTextViewPr>
    <p:cViewPr>
      <p:scale>
        <a:sx n="145" d="100"/>
        <a:sy n="14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21" Type="http://schemas.openxmlformats.org/officeDocument/2006/relationships/font" Target="fonts/font6.fntdata"/><Relationship Id="rId34" Type="http://schemas.openxmlformats.org/officeDocument/2006/relationships/font" Target="fonts/font19.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bel" panose="020B0503020204020204" pitchFamily="34" charset="0"/>
        <a:ea typeface="Corbel" panose="020B0503020204020204" pitchFamily="34" charset="0"/>
        <a:cs typeface="Tahom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164323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593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8" name="Table or Image">
            <a:extLst>
              <a:ext uri="{FF2B5EF4-FFF2-40B4-BE49-F238E27FC236}">
                <a16:creationId xmlns:a16="http://schemas.microsoft.com/office/drawing/2014/main" id="{474FEC9E-6C14-410D-B6E1-07F8E9C778B3}"/>
              </a:ext>
            </a:extLst>
          </p:cNvPr>
          <p:cNvSpPr>
            <a:spLocks noGrp="1"/>
          </p:cNvSpPr>
          <p:nvPr>
            <p:ph sz="quarter" idx="20" hasCustomPrompt="1"/>
          </p:nvPr>
        </p:nvSpPr>
        <p:spPr>
          <a:xfrm>
            <a:off x="533123" y="1154923"/>
            <a:ext cx="8085416" cy="3423466"/>
          </a:xfrm>
          <a:prstGeom prst="rect">
            <a:avLst/>
          </a:prstGeom>
        </p:spPr>
        <p:txBody>
          <a:bodyPr/>
          <a:lstStyle>
            <a:lvl1pPr marL="230188" indent="-230188">
              <a:buClr>
                <a:schemeClr val="tx2"/>
              </a:buClr>
              <a:buFont typeface="Wingdings" panose="05000000000000000000" pitchFamily="2" charset="2"/>
              <a:buNone/>
              <a:defRPr sz="18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Table or image</a:t>
            </a:r>
          </a:p>
        </p:txBody>
      </p:sp>
      <p:sp>
        <p:nvSpPr>
          <p:cNvPr id="9" name="Citation">
            <a:extLst>
              <a:ext uri="{FF2B5EF4-FFF2-40B4-BE49-F238E27FC236}">
                <a16:creationId xmlns:a16="http://schemas.microsoft.com/office/drawing/2014/main" id="{CA0A6044-029B-48E2-80D3-50F966024683}"/>
              </a:ext>
            </a:extLst>
          </p:cNvPr>
          <p:cNvSpPr>
            <a:spLocks noGrp="1"/>
          </p:cNvSpPr>
          <p:nvPr>
            <p:ph type="body" sz="quarter" idx="19" hasCustomPrompt="1"/>
          </p:nvPr>
        </p:nvSpPr>
        <p:spPr>
          <a:xfrm>
            <a:off x="1874520"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934297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6725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96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 Light Blue">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61522A75-C6E1-4A35-AEF4-3058F787B06D}"/>
              </a:ext>
            </a:extLst>
          </p:cNvPr>
          <p:cNvSpPr>
            <a:spLocks noGrp="1"/>
          </p:cNvSpPr>
          <p:nvPr>
            <p:ph type="title" hasCustomPrompt="1"/>
          </p:nvPr>
        </p:nvSpPr>
        <p:spPr>
          <a:xfrm>
            <a:off x="529290" y="-938619"/>
            <a:ext cx="8085415" cy="876185"/>
          </a:xfrm>
          <a:prstGeom prst="rect">
            <a:avLst/>
          </a:prstGeom>
        </p:spPr>
        <p:txBody>
          <a:bodyPr anchor="ctr"/>
          <a:lstStyle>
            <a:lvl1pPr>
              <a:defRPr sz="3000" b="1">
                <a:solidFill>
                  <a:schemeClr val="tx2"/>
                </a:solidFill>
              </a:defRPr>
            </a:lvl1pPr>
          </a:lstStyle>
          <a:p>
            <a:r>
              <a:rPr lang="en-US"/>
              <a:t>Copyright The Johns Hopkins University 2023. All rights reserved.</a:t>
            </a:r>
          </a:p>
        </p:txBody>
      </p:sp>
      <p:pic>
        <p:nvPicPr>
          <p:cNvPr id="2" name="Picture 18" descr="Medical History Moment - The Founding of Johns Hopkins University ...">
            <a:extLst>
              <a:ext uri="{FF2B5EF4-FFF2-40B4-BE49-F238E27FC236}">
                <a16:creationId xmlns:a16="http://schemas.microsoft.com/office/drawing/2014/main" id="{6855C648-89BA-05DB-FBE4-06DECEF5D9D4}"/>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6323" t="7786" r="6323" b="18463"/>
          <a:stretch/>
        </p:blipFill>
        <p:spPr bwMode="auto">
          <a:xfrm>
            <a:off x="0" y="0"/>
            <a:ext cx="9143999" cy="514349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b="0" i="0">
                <a:solidFill>
                  <a:schemeClr val="bg1"/>
                </a:solidFill>
                <a:latin typeface="Tahoma" panose="020B0604030504040204" pitchFamily="34" charset="0"/>
                <a:ea typeface="Tahoma" panose="020B0604030504040204" pitchFamily="34" charset="0"/>
                <a:cs typeface="Tahoma" panose="020B0604030504040204" pitchFamily="34" charset="0"/>
              </a:rPr>
              <a:t>© The Johns Hopkins University 2023, All Rights Reserved.</a:t>
            </a:r>
          </a:p>
        </p:txBody>
      </p:sp>
    </p:spTree>
    <p:extLst>
      <p:ext uri="{BB962C8B-B14F-4D97-AF65-F5344CB8AC3E}">
        <p14:creationId xmlns:p14="http://schemas.microsoft.com/office/powerpoint/2010/main" val="3625760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31513-21BA-69D9-46B3-4288DF1F8502}"/>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2229FC8F-EFCF-946C-FB4F-829BDABC182E}"/>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60B3578-F61A-3D71-7DF9-7749DF4EAC02}"/>
              </a:ext>
            </a:extLst>
          </p:cNvPr>
          <p:cNvSpPr>
            <a:spLocks noGrp="1"/>
          </p:cNvSpPr>
          <p:nvPr>
            <p:ph type="dt" sz="half" idx="10"/>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5" name="Footer Placeholder 4">
            <a:extLst>
              <a:ext uri="{FF2B5EF4-FFF2-40B4-BE49-F238E27FC236}">
                <a16:creationId xmlns:a16="http://schemas.microsoft.com/office/drawing/2014/main" id="{E0F369B4-94DC-374C-B891-76485760FDE2}"/>
              </a:ext>
            </a:extLst>
          </p:cNvPr>
          <p:cNvSpPr>
            <a:spLocks noGrp="1"/>
          </p:cNvSpPr>
          <p:nvPr>
            <p:ph type="ftr" sz="quarter" idx="11"/>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endParaRPr lang="en-CN"/>
          </a:p>
        </p:txBody>
      </p:sp>
      <p:sp>
        <p:nvSpPr>
          <p:cNvPr id="6" name="Slide Number Placeholder 5">
            <a:extLst>
              <a:ext uri="{FF2B5EF4-FFF2-40B4-BE49-F238E27FC236}">
                <a16:creationId xmlns:a16="http://schemas.microsoft.com/office/drawing/2014/main" id="{4B622DF6-B9CC-948D-B599-46DBCBE950DD}"/>
              </a:ext>
            </a:extLst>
          </p:cNvPr>
          <p:cNvSpPr>
            <a:spLocks noGrp="1"/>
          </p:cNvSpPr>
          <p:nvPr>
            <p:ph type="sldNum" sz="quarter" idx="12"/>
          </p:nvPr>
        </p:nvSpPr>
        <p:spPr/>
        <p:txBody>
          <a:bodyPr/>
          <a:lstStyle>
            <a:lvl1pPr>
              <a:defRPr b="0" i="0">
                <a:latin typeface="Corbel" panose="020B0503020204020204" pitchFamily="34" charset="0"/>
                <a:ea typeface="Tahoma" panose="020B0604030504040204" pitchFamily="34" charset="0"/>
                <a:cs typeface="Tahoma" panose="020B0604030504040204" pitchFamily="34" charset="0"/>
              </a:defRPr>
            </a:lvl1pPr>
          </a:lstStyle>
          <a:p>
            <a:fld id="{6C74AF8F-34DA-FD49-A130-D08203732350}" type="slidenum">
              <a:rPr lang="en-CN" smtClean="0"/>
              <a:pPr/>
              <a:t>‹#›</a:t>
            </a:fld>
            <a:endParaRPr lang="en-CN"/>
          </a:p>
        </p:txBody>
      </p:sp>
    </p:spTree>
    <p:extLst>
      <p:ext uri="{BB962C8B-B14F-4D97-AF65-F5344CB8AC3E}">
        <p14:creationId xmlns:p14="http://schemas.microsoft.com/office/powerpoint/2010/main" val="3216331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orbel" panose="020B0503020204020204" pitchFamily="34" charset="0"/>
                <a:cs typeface="Corbel" panose="020B0503020204020204" pitchFamily="34" charset="0"/>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April</a:t>
            </a:r>
            <a:r>
              <a:rPr lang="en-US" spc="-5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07,</a:t>
            </a:r>
            <a:r>
              <a:rPr lang="en-US" spc="-45">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2022</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Fei-Fei</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Li,</a:t>
            </a:r>
            <a:r>
              <a:rPr lang="en-US" spc="-20">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Jiajun</a:t>
            </a:r>
            <a:r>
              <a:rPr lang="en-US" spc="-20">
                <a:latin typeface="Corbel" panose="020B0503020204020204" pitchFamily="34" charset="0"/>
                <a:ea typeface="Tahoma" panose="020B0604030504040204" pitchFamily="34" charset="0"/>
                <a:cs typeface="Tahoma" panose="020B0604030504040204" pitchFamily="34" charset="0"/>
              </a:rPr>
              <a:t> </a:t>
            </a:r>
            <a:r>
              <a:rPr lang="en-US" spc="-15">
                <a:latin typeface="Corbel" panose="020B0503020204020204" pitchFamily="34" charset="0"/>
                <a:ea typeface="Tahoma" panose="020B0604030504040204" pitchFamily="34" charset="0"/>
                <a:cs typeface="Tahoma" panose="020B0604030504040204" pitchFamily="34" charset="0"/>
              </a:rPr>
              <a:t>Wu,</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Ruohan</a:t>
            </a:r>
            <a:r>
              <a:rPr lang="en-US" spc="-20">
                <a:latin typeface="Corbel" panose="020B0503020204020204" pitchFamily="34" charset="0"/>
                <a:ea typeface="Tahoma" panose="020B0604030504040204" pitchFamily="34" charset="0"/>
                <a:cs typeface="Tahoma" panose="020B0604030504040204" pitchFamily="34" charset="0"/>
              </a:rPr>
              <a:t> </a:t>
            </a:r>
            <a:r>
              <a:rPr lang="en-US" spc="-5">
                <a:latin typeface="Corbel" panose="020B0503020204020204" pitchFamily="34" charset="0"/>
                <a:ea typeface="Tahoma" panose="020B0604030504040204" pitchFamily="34" charset="0"/>
                <a:cs typeface="Tahoma" panose="020B0604030504040204" pitchFamily="34" charset="0"/>
              </a:rPr>
              <a:t>Gao</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MT"/>
                <a:cs typeface="Arial MT"/>
              </a:defRPr>
            </a:lvl1pPr>
          </a:lstStyle>
          <a:p>
            <a:pPr marL="12700">
              <a:lnSpc>
                <a:spcPts val="2090"/>
              </a:lnSpc>
            </a:pPr>
            <a:r>
              <a:rPr lang="en-US" spc="-5">
                <a:latin typeface="Corbel" panose="020B0503020204020204" pitchFamily="34" charset="0"/>
                <a:ea typeface="Tahoma" panose="020B0604030504040204" pitchFamily="34" charset="0"/>
                <a:cs typeface="Tahoma" panose="020B0604030504040204" pitchFamily="34" charset="0"/>
              </a:rPr>
              <a:t>Lectur</a:t>
            </a:r>
            <a:r>
              <a:rPr lang="en-US">
                <a:latin typeface="Corbel" panose="020B0503020204020204" pitchFamily="34" charset="0"/>
                <a:ea typeface="Tahoma" panose="020B0604030504040204" pitchFamily="34" charset="0"/>
                <a:cs typeface="Tahoma" panose="020B0604030504040204" pitchFamily="34" charset="0"/>
              </a:rPr>
              <a:t>e</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4</a:t>
            </a:r>
            <a:r>
              <a:rPr lang="en-US" spc="-5">
                <a:latin typeface="Corbel" panose="020B0503020204020204" pitchFamily="34" charset="0"/>
                <a:ea typeface="Tahoma" panose="020B0604030504040204" pitchFamily="34" charset="0"/>
                <a:cs typeface="Tahoma" panose="020B0604030504040204" pitchFamily="34" charset="0"/>
              </a:rPr>
              <a:t> </a:t>
            </a:r>
            <a:r>
              <a:rPr lang="en-US">
                <a:latin typeface="Corbel" panose="020B0503020204020204" pitchFamily="34" charset="0"/>
                <a:ea typeface="Tahoma" panose="020B0604030504040204" pitchFamily="34" charset="0"/>
                <a:cs typeface="Tahoma" panose="020B0604030504040204" pitchFamily="34" charset="0"/>
              </a:rPr>
              <a:t>-</a:t>
            </a:r>
            <a:r>
              <a:rPr lang="en-US" spc="-125">
                <a:latin typeface="Corbel" panose="020B0503020204020204" pitchFamily="34" charset="0"/>
                <a:ea typeface="Tahoma" panose="020B0604030504040204" pitchFamily="34" charset="0"/>
                <a:cs typeface="Tahoma" panose="020B0604030504040204" pitchFamily="34" charset="0"/>
              </a:rPr>
              <a:t> </a:t>
            </a:r>
            <a:fld id="{81D60167-4931-47E6-BA6A-407CBD079E47}" type="slidenum">
              <a:rPr smtClean="0">
                <a:latin typeface="Corbel" panose="020B0503020204020204" pitchFamily="34" charset="0"/>
                <a:ea typeface="Tahoma" panose="020B0604030504040204" pitchFamily="34" charset="0"/>
                <a:cs typeface="Tahoma" panose="020B0604030504040204" pitchFamily="34" charset="0"/>
              </a:rPr>
              <a:pPr marL="12700">
                <a:lnSpc>
                  <a:spcPts val="2090"/>
                </a:lnSpc>
              </a:pPr>
              <a:t>‹#›</a:t>
            </a:fld>
            <a:endParaRPr>
              <a:latin typeface="Corbel" panose="020B0503020204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3212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5" y="232029"/>
            <a:ext cx="7479506" cy="457048"/>
          </a:xfrm>
          <a:prstGeom prst="rect">
            <a:avLst/>
          </a:prstGeom>
        </p:spPr>
        <p:txBody>
          <a:bodyPr wrap="square" lIns="0" tIns="0" rIns="0" bIns="0">
            <a:spAutoFit/>
          </a:bodyPr>
          <a:lstStyle>
            <a:lvl1pPr>
              <a:defRPr sz="33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371600" y="2880360"/>
            <a:ext cx="6400800" cy="290849"/>
          </a:xfrm>
          <a:prstGeom prst="rect">
            <a:avLst/>
          </a:prstGeom>
        </p:spPr>
        <p:txBody>
          <a:bodyPr wrap="square" lIns="0" tIns="0" rIns="0" bIns="0">
            <a:spAutoFit/>
          </a:bodyPr>
          <a:lstStyle>
            <a:lvl1pPr>
              <a:defRPr sz="21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22868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Image - Dark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93811C-CED5-4A3A-A63F-55F501B73F73}"/>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itle">
            <a:extLst>
              <a:ext uri="{FF2B5EF4-FFF2-40B4-BE49-F238E27FC236}">
                <a16:creationId xmlns:a16="http://schemas.microsoft.com/office/drawing/2014/main" id="{672894F5-694C-4E89-9466-8B211199C5B1}"/>
              </a:ext>
            </a:extLst>
          </p:cNvPr>
          <p:cNvSpPr>
            <a:spLocks noGrp="1"/>
          </p:cNvSpPr>
          <p:nvPr>
            <p:ph type="title" hasCustomPrompt="1"/>
          </p:nvPr>
        </p:nvSpPr>
        <p:spPr>
          <a:xfrm>
            <a:off x="4859479" y="311887"/>
            <a:ext cx="3997039" cy="859536"/>
          </a:xfrm>
          <a:prstGeom prst="rect">
            <a:avLst/>
          </a:prstGeom>
        </p:spPr>
        <p:txBody>
          <a:bodyPr anchor="b"/>
          <a:lstStyle>
            <a:lvl1pPr>
              <a:defRPr sz="3000" b="1">
                <a:solidFill>
                  <a:schemeClr val="bg1"/>
                </a:solidFill>
              </a:defRPr>
            </a:lvl1pPr>
          </a:lstStyle>
          <a:p>
            <a:r>
              <a:rPr lang="en-US"/>
              <a:t>Click to add title</a:t>
            </a:r>
          </a:p>
        </p:txBody>
      </p:sp>
      <p:sp>
        <p:nvSpPr>
          <p:cNvPr id="9" name="Rectangle 8">
            <a:extLst>
              <a:ext uri="{FF2B5EF4-FFF2-40B4-BE49-F238E27FC236}">
                <a16:creationId xmlns:a16="http://schemas.microsoft.com/office/drawing/2014/main" id="{BDCEFF7E-EC91-4D9F-B8FF-3732B7C43915}"/>
              </a:ext>
              <a:ext uri="{C183D7F6-B498-43B3-948B-1728B52AA6E4}">
                <adec:decorative xmlns:adec="http://schemas.microsoft.com/office/drawing/2017/decorative" val="1"/>
              </a:ext>
            </a:extLst>
          </p:cNvPr>
          <p:cNvSpPr/>
          <p:nvPr/>
        </p:nvSpPr>
        <p:spPr>
          <a:xfrm>
            <a:off x="4937760" y="118064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Subtitle">
            <a:extLst>
              <a:ext uri="{FF2B5EF4-FFF2-40B4-BE49-F238E27FC236}">
                <a16:creationId xmlns:a16="http://schemas.microsoft.com/office/drawing/2014/main" id="{64F033F1-BBC7-40C9-9D92-D1A77D35D2B0}"/>
              </a:ext>
            </a:extLst>
          </p:cNvPr>
          <p:cNvSpPr>
            <a:spLocks noGrp="1"/>
          </p:cNvSpPr>
          <p:nvPr>
            <p:ph type="body" sz="quarter" idx="15" hasCustomPrompt="1"/>
          </p:nvPr>
        </p:nvSpPr>
        <p:spPr>
          <a:xfrm>
            <a:off x="4859481" y="1341594"/>
            <a:ext cx="3997038" cy="357791"/>
          </a:xfrm>
          <a:prstGeom prst="rect">
            <a:avLst/>
          </a:prstGeom>
        </p:spPr>
        <p:txBody>
          <a:bodyPr>
            <a:noAutofit/>
          </a:bodyPr>
          <a:lstStyle>
            <a:lvl1pPr marL="0" indent="0">
              <a:buNone/>
              <a:defRPr sz="18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12" name="Bullets">
            <a:extLst>
              <a:ext uri="{FF2B5EF4-FFF2-40B4-BE49-F238E27FC236}">
                <a16:creationId xmlns:a16="http://schemas.microsoft.com/office/drawing/2014/main" id="{11930C6E-74F3-4A46-8459-CB7DF31D2004}"/>
              </a:ext>
            </a:extLst>
          </p:cNvPr>
          <p:cNvSpPr>
            <a:spLocks noGrp="1"/>
          </p:cNvSpPr>
          <p:nvPr>
            <p:ph type="body" sz="quarter" idx="16" hasCustomPrompt="1"/>
          </p:nvPr>
        </p:nvSpPr>
        <p:spPr>
          <a:xfrm>
            <a:off x="4859480" y="1983499"/>
            <a:ext cx="3997038" cy="2538460"/>
          </a:xfrm>
          <a:prstGeom prst="rect">
            <a:avLst/>
          </a:prstGeom>
        </p:spPr>
        <p:txBody>
          <a:bodyPr>
            <a:noAutofit/>
          </a:bodyPr>
          <a:lstStyle>
            <a:lvl1pPr marL="230188" indent="-230188">
              <a:buClr>
                <a:srgbClr val="69ACE5"/>
              </a:buClr>
              <a:buFont typeface="Wingdings" panose="05000000000000000000" pitchFamily="2" charset="2"/>
              <a:buChar char="§"/>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solidFill>
                  <a:schemeClr val="bg1"/>
                </a:solidFill>
              </a:defRPr>
            </a:lvl2pPr>
            <a:lvl3pPr marL="914400" indent="-228600">
              <a:buClr>
                <a:schemeClr val="bg2"/>
              </a:buClr>
              <a:defRPr sz="1600">
                <a:solidFill>
                  <a:schemeClr val="bg1"/>
                </a:solidFill>
              </a:defRPr>
            </a:lvl3pPr>
          </a:lstStyle>
          <a:p>
            <a:pPr lvl="0"/>
            <a:r>
              <a:rPr lang="en-US" noProof="0"/>
              <a:t>Click to add bullets</a:t>
            </a:r>
          </a:p>
          <a:p>
            <a:pPr lvl="1"/>
            <a:r>
              <a:rPr lang="en-US" noProof="0"/>
              <a:t>Second level</a:t>
            </a:r>
          </a:p>
          <a:p>
            <a:pPr lvl="2"/>
            <a:r>
              <a:rPr lang="en-US" noProof="0"/>
              <a:t>Third level</a:t>
            </a:r>
          </a:p>
        </p:txBody>
      </p:sp>
      <p:sp>
        <p:nvSpPr>
          <p:cNvPr id="2" name="Picture">
            <a:extLst>
              <a:ext uri="{FF2B5EF4-FFF2-40B4-BE49-F238E27FC236}">
                <a16:creationId xmlns:a16="http://schemas.microsoft.com/office/drawing/2014/main" id="{125F2012-5AA2-4722-938F-6C2712BA4404}"/>
              </a:ext>
            </a:extLst>
          </p:cNvPr>
          <p:cNvSpPr>
            <a:spLocks noGrp="1"/>
          </p:cNvSpPr>
          <p:nvPr>
            <p:ph type="pic" sz="quarter" idx="13"/>
          </p:nvPr>
        </p:nvSpPr>
        <p:spPr>
          <a:xfrm>
            <a:off x="0" y="-1"/>
            <a:ext cx="4572000" cy="51435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a:buNone/>
              <a:defRPr/>
            </a:lvl1pPr>
          </a:lstStyle>
          <a:p>
            <a:endParaRPr lang="id-ID"/>
          </a:p>
        </p:txBody>
      </p:sp>
      <p:sp>
        <p:nvSpPr>
          <p:cNvPr id="20" name="Picture Citation">
            <a:extLst>
              <a:ext uri="{FF2B5EF4-FFF2-40B4-BE49-F238E27FC236}">
                <a16:creationId xmlns:a16="http://schemas.microsoft.com/office/drawing/2014/main" id="{6E0C0891-678B-4B94-B45C-18B52DCC614F}"/>
              </a:ext>
            </a:extLst>
          </p:cNvPr>
          <p:cNvSpPr>
            <a:spLocks noGrp="1"/>
          </p:cNvSpPr>
          <p:nvPr>
            <p:ph type="body" sz="quarter" idx="18" hasCustomPrompt="1"/>
          </p:nvPr>
        </p:nvSpPr>
        <p:spPr>
          <a:xfrm>
            <a:off x="4859480" y="4855311"/>
            <a:ext cx="1426796" cy="199537"/>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A3221F5F-9756-4BE8-A395-29DB69822AD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9517D212-C05C-4C07-9599-6B4EC3A53469}"/>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718394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0343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84367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b="0" i="0" kern="0">
              <a:solidFill>
                <a:srgbClr val="0A091B"/>
              </a:solidFill>
              <a:latin typeface="Roboto"/>
              <a:ea typeface="Tahoma" panose="020B0604030504040204" pitchFamily="34" charset="0"/>
              <a:cs typeface="Tahoma" panose="020B0604030504040204" pitchFamily="34" charset="0"/>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52669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7102004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7644499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848513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862756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1802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7013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20574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91760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10672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6002873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91472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a:t>Click to add bullets</a:t>
            </a:r>
          </a:p>
          <a:p>
            <a:pPr lvl="1"/>
            <a:r>
              <a:rPr lang="en-US" noProof="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a:t>Click to add bullets</a:t>
            </a:r>
          </a:p>
          <a:p>
            <a:pPr lvl="1"/>
            <a:r>
              <a:rPr lang="en-US" noProof="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57369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756134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33107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629912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1667179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0304967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321310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619355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85427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08DC6AAE-017C-4253-840E-AB4D795A3E47}"/>
              </a:ext>
            </a:extLst>
          </p:cNvPr>
          <p:cNvSpPr>
            <a:spLocks noGrp="1"/>
          </p:cNvSpPr>
          <p:nvPr>
            <p:ph type="title" hasCustomPrompt="1"/>
          </p:nvPr>
        </p:nvSpPr>
        <p:spPr>
          <a:xfrm>
            <a:off x="732234" y="304800"/>
            <a:ext cx="3607289" cy="890244"/>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68EA6AD7-2136-4D32-B4FA-6F27E804E79A}"/>
              </a:ext>
              <a:ext uri="{C183D7F6-B498-43B3-948B-1728B52AA6E4}">
                <adec:decorative xmlns:adec="http://schemas.microsoft.com/office/drawing/2017/decorative" val="1"/>
              </a:ext>
            </a:extLst>
          </p:cNvPr>
          <p:cNvSpPr/>
          <p:nvPr userDrawn="1"/>
        </p:nvSpPr>
        <p:spPr>
          <a:xfrm>
            <a:off x="822960" y="1197160"/>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732234" y="1545336"/>
            <a:ext cx="3607289" cy="2926080"/>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75B79D34-DFEF-4AC5-AC86-378A247C4C3F}"/>
              </a:ext>
            </a:extLst>
          </p:cNvPr>
          <p:cNvSpPr>
            <a:spLocks noGrp="1"/>
          </p:cNvSpPr>
          <p:nvPr>
            <p:ph type="pic" sz="quarter" idx="10"/>
          </p:nvPr>
        </p:nvSpPr>
        <p:spPr>
          <a:xfrm>
            <a:off x="4804477" y="0"/>
            <a:ext cx="3607289" cy="5143500"/>
          </a:xfrm>
          <a:custGeom>
            <a:avLst/>
            <a:gdLst>
              <a:gd name="connsiteX0" fmla="*/ 0 w 3657600"/>
              <a:gd name="connsiteY0" fmla="*/ 0 h 4343400"/>
              <a:gd name="connsiteX1" fmla="*/ 3657600 w 3657600"/>
              <a:gd name="connsiteY1" fmla="*/ 0 h 4343400"/>
              <a:gd name="connsiteX2" fmla="*/ 3657600 w 3657600"/>
              <a:gd name="connsiteY2" fmla="*/ 4343400 h 4343400"/>
              <a:gd name="connsiteX3" fmla="*/ 0 w 3657600"/>
              <a:gd name="connsiteY3" fmla="*/ 4343400 h 4343400"/>
            </a:gdLst>
            <a:ahLst/>
            <a:cxnLst>
              <a:cxn ang="0">
                <a:pos x="connsiteX0" y="connsiteY0"/>
              </a:cxn>
              <a:cxn ang="0">
                <a:pos x="connsiteX1" y="connsiteY1"/>
              </a:cxn>
              <a:cxn ang="0">
                <a:pos x="connsiteX2" y="connsiteY2"/>
              </a:cxn>
              <a:cxn ang="0">
                <a:pos x="connsiteX3" y="connsiteY3"/>
              </a:cxn>
            </a:cxnLst>
            <a:rect l="l" t="t" r="r" b="b"/>
            <a:pathLst>
              <a:path w="3657600" h="4343400">
                <a:moveTo>
                  <a:pt x="0" y="0"/>
                </a:moveTo>
                <a:lnTo>
                  <a:pt x="3657600" y="0"/>
                </a:lnTo>
                <a:lnTo>
                  <a:pt x="3657600" y="4343400"/>
                </a:lnTo>
                <a:lnTo>
                  <a:pt x="0" y="43434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4" name="Picture Citation">
            <a:extLst>
              <a:ext uri="{FF2B5EF4-FFF2-40B4-BE49-F238E27FC236}">
                <a16:creationId xmlns:a16="http://schemas.microsoft.com/office/drawing/2014/main" id="{355E0E6A-E25B-428F-BA8C-4A0886B089FA}"/>
              </a:ext>
            </a:extLst>
          </p:cNvPr>
          <p:cNvSpPr>
            <a:spLocks noGrp="1"/>
          </p:cNvSpPr>
          <p:nvPr>
            <p:ph type="body" sz="quarter" idx="18" hasCustomPrompt="1"/>
          </p:nvPr>
        </p:nvSpPr>
        <p:spPr>
          <a:xfrm>
            <a:off x="3371461" y="4860168"/>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pic>
        <p:nvPicPr>
          <p:cNvPr id="9" name="WSE logo">
            <a:extLst>
              <a:ext uri="{FF2B5EF4-FFF2-40B4-BE49-F238E27FC236}">
                <a16:creationId xmlns:a16="http://schemas.microsoft.com/office/drawing/2014/main" id="{D3042606-CA6F-4BC4-80EF-92D44CA3183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2" name="Page Number">
            <a:extLst>
              <a:ext uri="{FF2B5EF4-FFF2-40B4-BE49-F238E27FC236}">
                <a16:creationId xmlns:a16="http://schemas.microsoft.com/office/drawing/2014/main" id="{01F6A14B-EEAE-2542-8809-4C8C18188C9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3905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27535069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bg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79670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rgbClr val="092C74"/>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rgbClr val="092C74"/>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95604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057974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66306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a:t>Click to add bullets</a:t>
            </a:r>
          </a:p>
          <a:p>
            <a:pPr lvl="1"/>
            <a:r>
              <a:rPr lang="en-US"/>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0766722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428430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6400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640079" y="3881340"/>
            <a:ext cx="3713441" cy="830478"/>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chemeClr val="tx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640078" y="4096227"/>
            <a:ext cx="3713441" cy="332632"/>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8866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8" name="Rounded Rectangle 50">
            <a:extLst>
              <a:ext uri="{FF2B5EF4-FFF2-40B4-BE49-F238E27FC236}">
                <a16:creationId xmlns:a16="http://schemas.microsoft.com/office/drawing/2014/main" id="{2BBEC93B-8D0C-42F1-9399-D1D817997F78}"/>
              </a:ext>
              <a:ext uri="{C183D7F6-B498-43B3-948B-1728B52AA6E4}">
                <adec:decorative xmlns:adec="http://schemas.microsoft.com/office/drawing/2017/decorative" val="1"/>
              </a:ext>
            </a:extLst>
          </p:cNvPr>
          <p:cNvSpPr/>
          <p:nvPr userDrawn="1"/>
        </p:nvSpPr>
        <p:spPr>
          <a:xfrm>
            <a:off x="4790480" y="1176111"/>
            <a:ext cx="3713441" cy="3523139"/>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9" name="Freeform 51">
            <a:extLst>
              <a:ext uri="{FF2B5EF4-FFF2-40B4-BE49-F238E27FC236}">
                <a16:creationId xmlns:a16="http://schemas.microsoft.com/office/drawing/2014/main" id="{2050C419-8432-46BA-8661-3080C6E30BC6}"/>
              </a:ext>
              <a:ext uri="{C183D7F6-B498-43B3-948B-1728B52AA6E4}">
                <adec:decorative xmlns:adec="http://schemas.microsoft.com/office/drawing/2017/decorative" val="1"/>
              </a:ext>
            </a:extLst>
          </p:cNvPr>
          <p:cNvSpPr/>
          <p:nvPr userDrawn="1"/>
        </p:nvSpPr>
        <p:spPr>
          <a:xfrm>
            <a:off x="4790479" y="3881340"/>
            <a:ext cx="3713441" cy="817910"/>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0" name="Item 3 Title">
            <a:extLst>
              <a:ext uri="{FF2B5EF4-FFF2-40B4-BE49-F238E27FC236}">
                <a16:creationId xmlns:a16="http://schemas.microsoft.com/office/drawing/2014/main" id="{EFBDE9D0-690A-43C3-822C-65E41613E138}"/>
              </a:ext>
            </a:extLst>
          </p:cNvPr>
          <p:cNvSpPr>
            <a:spLocks noGrp="1"/>
          </p:cNvSpPr>
          <p:nvPr>
            <p:ph type="body" sz="quarter" idx="22" hasCustomPrompt="1"/>
          </p:nvPr>
        </p:nvSpPr>
        <p:spPr>
          <a:xfrm>
            <a:off x="4790479" y="4096227"/>
            <a:ext cx="3713441" cy="332632"/>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27" name="Item 3 Text">
            <a:extLst>
              <a:ext uri="{FF2B5EF4-FFF2-40B4-BE49-F238E27FC236}">
                <a16:creationId xmlns:a16="http://schemas.microsoft.com/office/drawing/2014/main" id="{E31A1006-0A40-451E-B49D-5D7AE05EC552}"/>
              </a:ext>
            </a:extLst>
          </p:cNvPr>
          <p:cNvSpPr>
            <a:spLocks noGrp="1"/>
          </p:cNvSpPr>
          <p:nvPr>
            <p:ph type="body" sz="quarter" idx="23" hasCustomPrompt="1"/>
          </p:nvPr>
        </p:nvSpPr>
        <p:spPr>
          <a:xfrm>
            <a:off x="5037074" y="1308897"/>
            <a:ext cx="3220250" cy="2411524"/>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p:txBody>
      </p:sp>
    </p:spTree>
    <p:extLst>
      <p:ext uri="{BB962C8B-B14F-4D97-AF65-F5344CB8AC3E}">
        <p14:creationId xmlns:p14="http://schemas.microsoft.com/office/powerpoint/2010/main" val="380458541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52271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522712"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522710" y="3675682"/>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64160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3345861"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3345861" y="3500651"/>
            <a:ext cx="2517785"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3345861" y="3683957"/>
            <a:ext cx="251778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3464754"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5425">
              <a:buClr>
                <a:srgbClr val="092C74"/>
              </a:buClr>
              <a:defRPr sz="1600"/>
            </a:lvl3pPr>
          </a:lstStyle>
          <a:p>
            <a:pPr lvl="0"/>
            <a:r>
              <a:rPr lang="en-US"/>
              <a:t>Click to add bullets</a:t>
            </a:r>
          </a:p>
          <a:p>
            <a:pPr lvl="1"/>
            <a:r>
              <a:rPr lang="en-US"/>
              <a:t>Second level</a:t>
            </a:r>
          </a:p>
          <a:p>
            <a:pPr lvl="2"/>
            <a:r>
              <a:rPr lang="en-US"/>
              <a:t>Third level</a:t>
            </a: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169016" y="1255594"/>
            <a:ext cx="2517784" cy="3013670"/>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169017" y="3500651"/>
            <a:ext cx="2517784" cy="768613"/>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169015" y="3677694"/>
            <a:ext cx="251778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6287909" y="1485610"/>
            <a:ext cx="2183391" cy="1864915"/>
          </a:xfrm>
          <a:prstGeom prst="rect">
            <a:avLst/>
          </a:prstGeom>
        </p:spPr>
        <p:txBody>
          <a:bodyPr>
            <a:noAutofit/>
          </a:bodyPr>
          <a:lstStyle>
            <a:lvl1pPr marL="231775" indent="-231775" algn="l">
              <a:buClr>
                <a:srgbClr val="092C74"/>
              </a:buClr>
              <a:buFont typeface="Wingdings" panose="05000000000000000000" pitchFamily="2" charset="2"/>
              <a:buChar char="§"/>
              <a:defRPr lang="en-US" sz="1600" dirty="0"/>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40045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Tahoma" panose="020B0604030504040204" pitchFamily="34" charset="0"/>
              <a:cs typeface="Tahoma" panose="020B0604030504040204" pitchFamily="34" charset="0"/>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705035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86662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901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3569728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698115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0" i="0" kern="0">
              <a:solidFill>
                <a:srgbClr val="F2F2F5"/>
              </a:solidFill>
              <a:latin typeface="Roboto"/>
              <a:ea typeface="Tahoma" panose="020B0604030504040204" pitchFamily="34" charset="0"/>
              <a:cs typeface="Tahoma" panose="020B0604030504040204" pitchFamily="34" charset="0"/>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975206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9142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7122161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0" i="0" u="none" strike="noStrike" kern="0" cap="none" spc="0" normalizeH="0" baseline="0" noProof="0">
              <a:ln>
                <a:noFill/>
              </a:ln>
              <a:solidFill>
                <a:srgbClr val="F2F2F5"/>
              </a:solidFill>
              <a:effectLst/>
              <a:uLnTx/>
              <a:uFillTx/>
              <a:latin typeface="Roboto"/>
              <a:ea typeface="Tahoma" panose="020B0604030504040204" pitchFamily="34" charset="0"/>
              <a:cs typeface="Tahoma" panose="020B0604030504040204" pitchFamily="34" charset="0"/>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2599787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Tahoma" panose="020B0604030504040204" pitchFamily="34" charset="0"/>
              <a:cs typeface="Tahoma" panose="020B0604030504040204" pitchFamily="34" charset="0"/>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add lecture title</a:t>
            </a:r>
          </a:p>
        </p:txBody>
      </p:sp>
    </p:spTree>
    <p:extLst>
      <p:ext uri="{BB962C8B-B14F-4D97-AF65-F5344CB8AC3E}">
        <p14:creationId xmlns:p14="http://schemas.microsoft.com/office/powerpoint/2010/main" val="34401943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0601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chemeClr val="bg2"/>
              </a:buClr>
              <a:buFont typeface="Courier New" panose="02070309020205020404" pitchFamily="49" charset="0"/>
              <a:buChar char="o"/>
              <a:defRPr sz="1600"/>
            </a:lvl2pPr>
            <a:lvl3pPr marL="914400" indent="-228600">
              <a:buClr>
                <a:srgbClr val="69ACE5"/>
              </a:buClr>
              <a:defRPr sz="1600"/>
            </a:lvl3pPr>
          </a:lstStyle>
          <a:p>
            <a:pPr lvl="0"/>
            <a:r>
              <a:rPr lang="en-US"/>
              <a:t>Click to add bullets</a:t>
            </a:r>
          </a:p>
          <a:p>
            <a:pPr lvl="1"/>
            <a:r>
              <a:rPr lang="en-US"/>
              <a:t>Second level</a:t>
            </a:r>
          </a:p>
          <a:p>
            <a:pPr lvl="2"/>
            <a:r>
              <a:rPr lang="en-US"/>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chemeClr val="bg2"/>
              </a:buClr>
              <a:buSzTx/>
              <a:buFont typeface="Courier New" panose="02070309020205020404" pitchFamily="49" charset="0"/>
              <a:buChar char="o"/>
              <a:tabLst/>
              <a:defRPr sz="1600"/>
            </a:lvl2pPr>
            <a:lvl3pPr marL="914400" indent="-228600">
              <a:buClr>
                <a:srgbClr val="69ACE5"/>
              </a:buClr>
              <a:buFont typeface="Arial" panose="020B0604020202020204" pitchFamily="34" charset="0"/>
              <a:buChar char="•"/>
              <a:defRPr sz="1600"/>
            </a:lvl3pPr>
          </a:lstStyle>
          <a:p>
            <a:pPr lvl="0"/>
            <a:r>
              <a:rPr lang="en-US"/>
              <a:t>Click to add bullets</a:t>
            </a:r>
          </a:p>
          <a:p>
            <a:pPr lvl="1"/>
            <a:r>
              <a:rPr lang="en-US"/>
              <a:t>Second level</a:t>
            </a:r>
          </a:p>
          <a:p>
            <a:pPr lvl="2"/>
            <a:r>
              <a:rPr lang="en-US"/>
              <a:t>Third level</a:t>
            </a:r>
          </a:p>
          <a:p>
            <a:pPr lvl="1"/>
            <a:endParaRPr lang="en-US"/>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512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5778029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212852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1416497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85514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chemeClr val="bg2"/>
              </a:buClr>
              <a:buFont typeface="Courier New" panose="02070309020205020404" pitchFamily="49" charset="0"/>
              <a:buChar char="o"/>
              <a:defRPr sz="1600"/>
            </a:lvl2pPr>
            <a:lvl3pPr marL="914400" indent="-228600">
              <a:buClr>
                <a:schemeClr val="bg2"/>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white">
                  <a:lumMod val="50000"/>
                </a:prstClr>
              </a:solidFill>
              <a:effectLst/>
              <a:uLnTx/>
              <a:uFillTx/>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852746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bg1">
                    <a:lumMod val="50000"/>
                  </a:schemeClr>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bg1">
                    <a:lumMod val="50000"/>
                  </a:schemeClr>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bg1">
                  <a:lumMod val="50000"/>
                </a:schemeClr>
              </a:solidFill>
              <a:latin typeface="+mj-lt"/>
              <a:ea typeface="Tahoma" panose="020B0604030504040204" pitchFamily="34" charset="0"/>
              <a:cs typeface="Tahoma" panose="020B0604030504040204" pitchFamily="34" charset="0"/>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215799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a:t>Click to add title</a:t>
            </a:r>
            <a:endParaRPr kumimoji="0" lang="en-US" sz="3000" b="1" i="0" u="none" strike="noStrike" kern="1200" cap="none" spc="0" normalizeH="0" baseline="0" noProof="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a:t>Click to add bullets</a:t>
            </a:r>
          </a:p>
          <a:p>
            <a:pPr lvl="1"/>
            <a:r>
              <a:rPr lang="en-US"/>
              <a:t>Second level</a:t>
            </a:r>
          </a:p>
          <a:p>
            <a:pPr lvl="2"/>
            <a:r>
              <a:rPr lang="en-US"/>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t>                </a:t>
            </a:r>
            <a:fld id="{F2C1E792-EDA4-4DC5-8412-A2C2E5D30ADF}" type="slidenum">
              <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chemeClr val="tx1"/>
              </a:solidFill>
              <a:effectLst/>
              <a:uLnTx/>
              <a:uFillTx/>
              <a:latin typeface="Tahoma"/>
              <a:ea typeface="Tahoma" panose="020B0604030504040204" pitchFamily="34" charset="0"/>
              <a:cs typeface="Tahoma" panose="020B0604030504040204" pitchFamily="34" charset="0"/>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145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Bullets - Left">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42DFC6F8-F82A-4114-AF17-42AD3A68F045}"/>
              </a:ext>
            </a:extLst>
          </p:cNvPr>
          <p:cNvSpPr>
            <a:spLocks noGrp="1"/>
          </p:cNvSpPr>
          <p:nvPr>
            <p:ph type="title" hasCustomPrompt="1"/>
          </p:nvPr>
        </p:nvSpPr>
        <p:spPr>
          <a:xfrm>
            <a:off x="4357254" y="107119"/>
            <a:ext cx="4262080" cy="857542"/>
          </a:xfrm>
          <a:prstGeom prst="rect">
            <a:avLst/>
          </a:prstGeom>
        </p:spPr>
        <p:txBody>
          <a:bodyPr anchor="b"/>
          <a:lstStyle>
            <a:lvl1pPr>
              <a:defRPr sz="3000" b="1">
                <a:solidFill>
                  <a:schemeClr val="tx2"/>
                </a:solidFill>
              </a:defRPr>
            </a:lvl1pPr>
          </a:lstStyle>
          <a:p>
            <a:r>
              <a:rPr lang="en-US"/>
              <a:t>Click to add title</a:t>
            </a:r>
          </a:p>
        </p:txBody>
      </p:sp>
      <p:sp>
        <p:nvSpPr>
          <p:cNvPr id="12" name="Rectangle 11">
            <a:extLst>
              <a:ext uri="{FF2B5EF4-FFF2-40B4-BE49-F238E27FC236}">
                <a16:creationId xmlns:a16="http://schemas.microsoft.com/office/drawing/2014/main" id="{FC9F9A7C-CFE6-4689-B094-29307EAE2619}"/>
              </a:ext>
              <a:ext uri="{C183D7F6-B498-43B3-948B-1728B52AA6E4}">
                <adec:decorative xmlns:adec="http://schemas.microsoft.com/office/drawing/2017/decorative" val="1"/>
              </a:ext>
            </a:extLst>
          </p:cNvPr>
          <p:cNvSpPr/>
          <p:nvPr userDrawn="1"/>
        </p:nvSpPr>
        <p:spPr>
          <a:xfrm>
            <a:off x="4434840" y="96515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10" name="Bullets">
            <a:extLst>
              <a:ext uri="{FF2B5EF4-FFF2-40B4-BE49-F238E27FC236}">
                <a16:creationId xmlns:a16="http://schemas.microsoft.com/office/drawing/2014/main" id="{8DA302DD-2F66-408A-AD8F-F13AE0B7E7E7}"/>
              </a:ext>
            </a:extLst>
          </p:cNvPr>
          <p:cNvSpPr>
            <a:spLocks noGrp="1"/>
          </p:cNvSpPr>
          <p:nvPr>
            <p:ph type="body" sz="quarter" idx="16" hasCustomPrompt="1"/>
          </p:nvPr>
        </p:nvSpPr>
        <p:spPr>
          <a:xfrm>
            <a:off x="4357255" y="1343025"/>
            <a:ext cx="4329545" cy="2993001"/>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Placeholder 4">
            <a:extLst>
              <a:ext uri="{FF2B5EF4-FFF2-40B4-BE49-F238E27FC236}">
                <a16:creationId xmlns:a16="http://schemas.microsoft.com/office/drawing/2014/main" id="{A0BCC896-FFF3-426B-9D11-0F273466765C}"/>
              </a:ext>
            </a:extLst>
          </p:cNvPr>
          <p:cNvSpPr>
            <a:spLocks noGrp="1"/>
          </p:cNvSpPr>
          <p:nvPr>
            <p:ph type="pic" sz="quarter" idx="11"/>
          </p:nvPr>
        </p:nvSpPr>
        <p:spPr>
          <a:xfrm>
            <a:off x="0" y="455555"/>
            <a:ext cx="3849291" cy="3880471"/>
          </a:xfrm>
          <a:custGeom>
            <a:avLst/>
            <a:gdLst>
              <a:gd name="connsiteX0" fmla="*/ 0 w 3644900"/>
              <a:gd name="connsiteY0" fmla="*/ 0 h 5029200"/>
              <a:gd name="connsiteX1" fmla="*/ 3644900 w 3644900"/>
              <a:gd name="connsiteY1" fmla="*/ 0 h 5029200"/>
              <a:gd name="connsiteX2" fmla="*/ 3644900 w 3644900"/>
              <a:gd name="connsiteY2" fmla="*/ 5029200 h 5029200"/>
              <a:gd name="connsiteX3" fmla="*/ 0 w 3644900"/>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3644900" h="5029200">
                <a:moveTo>
                  <a:pt x="0" y="0"/>
                </a:moveTo>
                <a:lnTo>
                  <a:pt x="3644900" y="0"/>
                </a:lnTo>
                <a:lnTo>
                  <a:pt x="3644900" y="5029200"/>
                </a:lnTo>
                <a:lnTo>
                  <a:pt x="0" y="50292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9" name="Picture Citation">
            <a:extLst>
              <a:ext uri="{FF2B5EF4-FFF2-40B4-BE49-F238E27FC236}">
                <a16:creationId xmlns:a16="http://schemas.microsoft.com/office/drawing/2014/main" id="{5DDDCA7F-5C0D-4D05-AFA8-052A81B4CD42}"/>
              </a:ext>
            </a:extLst>
          </p:cNvPr>
          <p:cNvSpPr>
            <a:spLocks noGrp="1"/>
          </p:cNvSpPr>
          <p:nvPr>
            <p:ph type="body" sz="quarter" idx="18" hasCustomPrompt="1"/>
          </p:nvPr>
        </p:nvSpPr>
        <p:spPr>
          <a:xfrm>
            <a:off x="0" y="4336026"/>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7" name="Page Number">
            <a:extLst>
              <a:ext uri="{FF2B5EF4-FFF2-40B4-BE49-F238E27FC236}">
                <a16:creationId xmlns:a16="http://schemas.microsoft.com/office/drawing/2014/main" id="{5FF3179F-903F-4802-ACAB-83CB211F68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pic>
        <p:nvPicPr>
          <p:cNvPr id="11" name="WSE logo">
            <a:extLst>
              <a:ext uri="{FF2B5EF4-FFF2-40B4-BE49-F238E27FC236}">
                <a16:creationId xmlns:a16="http://schemas.microsoft.com/office/drawing/2014/main" id="{D62DDA77-9FC9-45C0-9D2C-19564EE2F4D5}"/>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19984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5555673" y="325582"/>
            <a:ext cx="3131127" cy="1192682"/>
          </a:xfrm>
          <a:prstGeom prst="rect">
            <a:avLst/>
          </a:prstGeom>
        </p:spPr>
        <p:txBody>
          <a:bodyPr anchor="b"/>
          <a:lstStyle>
            <a:lvl1pPr>
              <a:defRPr sz="3000" b="1">
                <a:solidFill>
                  <a:schemeClr val="tx2"/>
                </a:solidFill>
              </a:defRPr>
            </a:lvl1pPr>
          </a:lstStyle>
          <a:p>
            <a:r>
              <a:rPr lang="en-US"/>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5623560" y="1518264"/>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Tahoma" panose="020B0604030504040204" pitchFamily="34" charset="0"/>
              <a:cs typeface="Tahoma" panose="020B0604030504040204" pitchFamily="34" charset="0"/>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5555673" y="1835727"/>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a:t>Click to add bullets</a:t>
            </a:r>
          </a:p>
          <a:p>
            <a:pPr lvl="1"/>
            <a:r>
              <a:rPr lang="en-US" noProof="0"/>
              <a:t>Second level</a:t>
            </a:r>
          </a:p>
          <a:p>
            <a:pPr lvl="2"/>
            <a:r>
              <a:rPr lang="en-US" noProof="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1"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5076620" y="48601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0" i="0" baseline="0">
                <a:solidFill>
                  <a:schemeClr val="tx1"/>
                </a:solidFill>
                <a:latin typeface="+mj-lt"/>
                <a:ea typeface="Tahoma" panose="020B0604030504040204" pitchFamily="34" charset="0"/>
                <a:cs typeface="Tahoma" panose="020B0604030504040204" pitchFamily="34" charset="0"/>
              </a:rPr>
              <a:t>                </a:t>
            </a:r>
            <a:fld id="{F2C1E792-EDA4-4DC5-8412-A2C2E5D30ADF}" type="slidenum">
              <a:rPr lang="en-US" sz="1000" b="0" i="0" baseline="0">
                <a:solidFill>
                  <a:schemeClr val="tx1"/>
                </a:solidFill>
                <a:latin typeface="+mj-lt"/>
                <a:ea typeface="Tahoma" panose="020B0604030504040204" pitchFamily="34" charset="0"/>
                <a:cs typeface="Tahoma" panose="020B0604030504040204" pitchFamily="34" charset="0"/>
              </a:rPr>
              <a:pPr algn="r" defTabSz="685783">
                <a:defRPr/>
              </a:pPr>
              <a:t>‹#›</a:t>
            </a:fld>
            <a:endParaRPr lang="en-US" sz="1000" b="0" i="0" baseline="0">
              <a:solidFill>
                <a:schemeClr val="tx1"/>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951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theme" Target="../theme/theme4.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66251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61" r:id="rId15"/>
    <p:sldLayoutId id="2147483762" r:id="rId16"/>
    <p:sldLayoutId id="2147483765" r:id="rId1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018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7190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58488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137AE-F7F2-3B87-C4FD-96B8A6FA099E}"/>
              </a:ext>
            </a:extLst>
          </p:cNvPr>
          <p:cNvSpPr>
            <a:spLocks noGrp="1"/>
          </p:cNvSpPr>
          <p:nvPr>
            <p:ph type="title"/>
          </p:nvPr>
        </p:nvSpPr>
        <p:spPr>
          <a:xfrm>
            <a:off x="467751" y="1960285"/>
            <a:ext cx="8208498" cy="544124"/>
          </a:xfrm>
        </p:spPr>
        <p:txBody>
          <a:bodyPr>
            <a:normAutofit fontScale="90000"/>
          </a:bodyPr>
          <a:lstStyle/>
          <a:p>
            <a:r>
              <a:rPr lang="en-US" dirty="0"/>
              <a:t>What Simulation Can Do for HCI Research</a:t>
            </a:r>
          </a:p>
        </p:txBody>
      </p:sp>
      <p:sp>
        <p:nvSpPr>
          <p:cNvPr id="3" name="Text Placeholder 2">
            <a:extLst>
              <a:ext uri="{FF2B5EF4-FFF2-40B4-BE49-F238E27FC236}">
                <a16:creationId xmlns:a16="http://schemas.microsoft.com/office/drawing/2014/main" id="{6F0EE351-5E44-DC22-B536-9A5F6C0E638A}"/>
              </a:ext>
            </a:extLst>
          </p:cNvPr>
          <p:cNvSpPr>
            <a:spLocks noGrp="1"/>
          </p:cNvSpPr>
          <p:nvPr>
            <p:ph type="body" sz="quarter" idx="10"/>
          </p:nvPr>
        </p:nvSpPr>
        <p:spPr/>
        <p:txBody>
          <a:bodyPr>
            <a:normAutofit fontScale="85000" lnSpcReduction="10000"/>
          </a:bodyPr>
          <a:lstStyle/>
          <a:p>
            <a:r>
              <a:rPr lang="en-US" sz="2400" dirty="0"/>
              <a:t>CS EN.601.792 (Advanced Topics in Conversational User Interfaces)</a:t>
            </a:r>
          </a:p>
          <a:p>
            <a:endParaRPr lang="en-US" dirty="0"/>
          </a:p>
        </p:txBody>
      </p:sp>
      <p:sp>
        <p:nvSpPr>
          <p:cNvPr id="5" name="TextBox 4">
            <a:extLst>
              <a:ext uri="{FF2B5EF4-FFF2-40B4-BE49-F238E27FC236}">
                <a16:creationId xmlns:a16="http://schemas.microsoft.com/office/drawing/2014/main" id="{80BC54B1-9653-D2D7-AA19-348325A337EE}"/>
              </a:ext>
            </a:extLst>
          </p:cNvPr>
          <p:cNvSpPr txBox="1"/>
          <p:nvPr/>
        </p:nvSpPr>
        <p:spPr>
          <a:xfrm>
            <a:off x="561788" y="4669122"/>
            <a:ext cx="8020423" cy="307777"/>
          </a:xfrm>
          <a:prstGeom prst="rect">
            <a:avLst/>
          </a:prstGeom>
          <a:noFill/>
        </p:spPr>
        <p:txBody>
          <a:bodyPr wrap="square">
            <a:spAutoFit/>
          </a:bodyPr>
          <a:lstStyle/>
          <a:p>
            <a:pPr algn="ctr"/>
            <a:r>
              <a:rPr lang="en-US" dirty="0">
                <a:solidFill>
                  <a:schemeClr val="bg1"/>
                </a:solidFill>
                <a:latin typeface="Consolas" panose="020B0609020204030204" pitchFamily="49" charset="0"/>
                <a:ea typeface="Tahoma" panose="020B0604030504040204" pitchFamily="34" charset="0"/>
                <a:cs typeface="Consolas" panose="020B0609020204030204" pitchFamily="49" charset="0"/>
              </a:rPr>
              <a:t>https://adv-conv-ui.cs.jhu.edu/sp24/files/WhatsimulationcandoforHCIresearch.pdf</a:t>
            </a:r>
          </a:p>
        </p:txBody>
      </p:sp>
    </p:spTree>
    <p:extLst>
      <p:ext uri="{BB962C8B-B14F-4D97-AF65-F5344CB8AC3E}">
        <p14:creationId xmlns:p14="http://schemas.microsoft.com/office/powerpoint/2010/main" val="381900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D1730B-C237-AC8C-B89C-619A3F7029E1}"/>
              </a:ext>
            </a:extLst>
          </p:cNvPr>
          <p:cNvSpPr>
            <a:spLocks noGrp="1"/>
          </p:cNvSpPr>
          <p:nvPr>
            <p:ph type="body" sz="quarter" idx="16"/>
          </p:nvPr>
        </p:nvSpPr>
        <p:spPr/>
        <p:txBody>
          <a:bodyPr/>
          <a:lstStyle/>
          <a:p>
            <a:pPr algn="ctr"/>
            <a:r>
              <a:rPr lang="en-US" sz="6600" dirty="0"/>
              <a:t>Thank </a:t>
            </a:r>
          </a:p>
          <a:p>
            <a:pPr algn="ctr"/>
            <a:r>
              <a:rPr lang="en-US" sz="6600" dirty="0"/>
              <a:t>You</a:t>
            </a:r>
          </a:p>
        </p:txBody>
      </p:sp>
    </p:spTree>
    <p:extLst>
      <p:ext uri="{BB962C8B-B14F-4D97-AF65-F5344CB8AC3E}">
        <p14:creationId xmlns:p14="http://schemas.microsoft.com/office/powerpoint/2010/main" val="3914606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Introduction to Simulation in HCI</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Historically used in fields such as civil engineering and aeronautics, simulation tests designs to prevent costly failures before physical prototypes are constructed.</a:t>
            </a:r>
          </a:p>
          <a:p>
            <a:endParaRPr lang="en-US" dirty="0"/>
          </a:p>
          <a:p>
            <a:r>
              <a:rPr lang="en-US" dirty="0"/>
              <a:t>Simulation is now expanding into Human-Computer Interaction, supporting the development and testing of interactive systems before implementation.</a:t>
            </a:r>
          </a:p>
          <a:p>
            <a:endParaRPr lang="en-US" dirty="0"/>
          </a:p>
          <a:p>
            <a:r>
              <a:rPr lang="en-US" dirty="0"/>
              <a:t>Simulation is critical for evaluating usability, safety, and functionality, helping refine designs and predict user interactions, thus reducing risks and costs associated with physical prototypes.</a:t>
            </a:r>
          </a:p>
        </p:txBody>
      </p:sp>
    </p:spTree>
    <p:extLst>
      <p:ext uri="{BB962C8B-B14F-4D97-AF65-F5344CB8AC3E}">
        <p14:creationId xmlns:p14="http://schemas.microsoft.com/office/powerpoint/2010/main" val="257448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Benefits of Simulation in HCI</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Simulation helps predict and improve system safety and accessibility, ensuring more reliable and user-friendly designs.</a:t>
            </a:r>
          </a:p>
          <a:p>
            <a:endParaRPr lang="en-US" dirty="0"/>
          </a:p>
          <a:p>
            <a:r>
              <a:rPr lang="en-US" dirty="0"/>
              <a:t>By enhancing usability testing before involving real users, simulation allows for early detection and correction of design issues.</a:t>
            </a:r>
          </a:p>
          <a:p>
            <a:endParaRPr lang="en-US" dirty="0"/>
          </a:p>
          <a:p>
            <a:r>
              <a:rPr lang="en-US" dirty="0"/>
              <a:t>It fosters theoretical development and a deeper understanding of user interactions, aiding in the creation of more effective HCI models.</a:t>
            </a:r>
          </a:p>
        </p:txBody>
      </p:sp>
    </p:spTree>
    <p:extLst>
      <p:ext uri="{BB962C8B-B14F-4D97-AF65-F5344CB8AC3E}">
        <p14:creationId xmlns:p14="http://schemas.microsoft.com/office/powerpoint/2010/main" val="2393923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Simulation for Theoretical Development</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r>
              <a:rPr lang="en-US" dirty="0"/>
              <a:t>This use of simulation primarily focuses on abstract and conceptual advancements rather than practical application. It is about building and refining theories that can then be applied to improve HCI design and implementation.</a:t>
            </a:r>
          </a:p>
          <a:p>
            <a:endParaRPr lang="en-US" dirty="0"/>
          </a:p>
          <a:p>
            <a:r>
              <a:rPr lang="en-US" dirty="0"/>
              <a:t>Simulation aids in refining and testing HCI theories by providing a controlled environment where theoretical models can be evaluated and improved based on their performance.</a:t>
            </a:r>
          </a:p>
          <a:p>
            <a:endParaRPr lang="en-US" dirty="0"/>
          </a:p>
          <a:p>
            <a:r>
              <a:rPr lang="en-US" dirty="0"/>
              <a:t>Example: Fitts's Law and biomechanical models are used in simulations to predict user behavior, such as movement trajectories and task performance, enhancing the accuracy and applicability of HCI theories.</a:t>
            </a:r>
          </a:p>
        </p:txBody>
      </p:sp>
    </p:spTree>
    <p:extLst>
      <p:ext uri="{BB962C8B-B14F-4D97-AF65-F5344CB8AC3E}">
        <p14:creationId xmlns:p14="http://schemas.microsoft.com/office/powerpoint/2010/main" val="3045065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Simulation in Design and Engineering</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r>
              <a:rPr lang="en-US" dirty="0"/>
              <a:t>This application is more focused on the practical, hands-on process of creating usable and effective HCI systems. It's about applying theoretical knowledge to solve real-world design challenges, and optimizing the engineering of HCI systems for better user experience and system performance.</a:t>
            </a:r>
          </a:p>
          <a:p>
            <a:endParaRPr lang="en-US" dirty="0"/>
          </a:p>
          <a:p>
            <a:r>
              <a:rPr lang="en-US" dirty="0"/>
              <a:t>Simulation is employed to predict task performance and ergonomics, allowing designers to anticipate and optimize user interactions and physical comfort in system use.</a:t>
            </a:r>
          </a:p>
          <a:p>
            <a:endParaRPr lang="en-US" dirty="0"/>
          </a:p>
          <a:p>
            <a:r>
              <a:rPr lang="en-US" dirty="0"/>
              <a:t>Specific models used include keystroke-level simulations for predicting the time to complete text-entry tasks, and biomechanical simulations that assess movement dynamics and physical ergonomics in interactive environments.</a:t>
            </a:r>
          </a:p>
        </p:txBody>
      </p:sp>
    </p:spTree>
    <p:extLst>
      <p:ext uri="{BB962C8B-B14F-4D97-AF65-F5344CB8AC3E}">
        <p14:creationId xmlns:p14="http://schemas.microsoft.com/office/powerpoint/2010/main" val="302439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fontScale="90000"/>
          </a:bodyPr>
          <a:lstStyle/>
          <a:p>
            <a:r>
              <a:rPr lang="en-US" dirty="0"/>
              <a:t>Role of Simulation in Intelligent Interactive Systems</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r>
              <a:rPr lang="en-US" dirty="0"/>
              <a:t>Here, simulation is not just a tool for development or theoretical analysis but is embedded within the system itself, continuously influencing system behavior and user interaction. This application is dynamic, functioning as an integral part of the operational system to enhance its intelligence and responsiveness.</a:t>
            </a:r>
          </a:p>
          <a:p>
            <a:endParaRPr lang="en-US" dirty="0"/>
          </a:p>
          <a:p>
            <a:r>
              <a:rPr lang="en-US" dirty="0"/>
              <a:t>Simulations can be embedded within interactive systems to adjust interactions in real-time, enhancing responsiveness and user experience by adapting to current user conditions and behaviors.</a:t>
            </a:r>
          </a:p>
          <a:p>
            <a:endParaRPr lang="en-US" dirty="0"/>
          </a:p>
          <a:p>
            <a:r>
              <a:rPr lang="en-US" dirty="0"/>
              <a:t>Example: Predictive interfaces use simulations to foresee user actions and adjust accordingly, offering features like auto-complete options or adapting interface elements to likely user targets.</a:t>
            </a:r>
          </a:p>
        </p:txBody>
      </p:sp>
    </p:spTree>
    <p:extLst>
      <p:ext uri="{BB962C8B-B14F-4D97-AF65-F5344CB8AC3E}">
        <p14:creationId xmlns:p14="http://schemas.microsoft.com/office/powerpoint/2010/main" val="132158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Ethical and Accessibility Considerations</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Simulation is crucial in ethically sensitive areas, providing a safer alternative to testing with vulnerable user groups, thereby minimizing risk and discomfort.</a:t>
            </a:r>
          </a:p>
          <a:p>
            <a:endParaRPr lang="en-US" dirty="0"/>
          </a:p>
          <a:p>
            <a:r>
              <a:rPr lang="en-US" dirty="0"/>
              <a:t>It plays a key role in inclusive design, enabling the simulation of diverse user experiences to ensure accessibility and usability before actual user testing.</a:t>
            </a:r>
          </a:p>
        </p:txBody>
      </p:sp>
    </p:spTree>
    <p:extLst>
      <p:ext uri="{BB962C8B-B14F-4D97-AF65-F5344CB8AC3E}">
        <p14:creationId xmlns:p14="http://schemas.microsoft.com/office/powerpoint/2010/main" val="170282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Challenges in Simulation and The Future</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Developing detailed simulations involves significant complexity and high costs, posing challenges to widespread adoption.</a:t>
            </a:r>
          </a:p>
          <a:p>
            <a:r>
              <a:rPr lang="en-US" dirty="0"/>
              <a:t>Current simulations often struggle to fully capture the nuances of human cognitive and perceptual complexities, limiting their accuracy and effectiveness.</a:t>
            </a:r>
          </a:p>
          <a:p>
            <a:r>
              <a:rPr lang="en-US" dirty="0"/>
              <a:t>Technological advancements are enhancing simulation capabilities, allowing for more complex and realistic models.</a:t>
            </a:r>
          </a:p>
          <a:p>
            <a:r>
              <a:rPr lang="en-US" dirty="0"/>
              <a:t>With continued improvements, simulations have the potential for more widespread use in research and practical applications, transforming design processes across various fields.</a:t>
            </a:r>
          </a:p>
        </p:txBody>
      </p:sp>
    </p:spTree>
    <p:extLst>
      <p:ext uri="{BB962C8B-B14F-4D97-AF65-F5344CB8AC3E}">
        <p14:creationId xmlns:p14="http://schemas.microsoft.com/office/powerpoint/2010/main" val="1617987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FB52-8E09-7697-A285-0BDB94554001}"/>
              </a:ext>
            </a:extLst>
          </p:cNvPr>
          <p:cNvSpPr>
            <a:spLocks noGrp="1"/>
          </p:cNvSpPr>
          <p:nvPr>
            <p:ph type="title"/>
          </p:nvPr>
        </p:nvSpPr>
        <p:spPr/>
        <p:txBody>
          <a:bodyPr>
            <a:normAutofit/>
          </a:bodyPr>
          <a:lstStyle/>
          <a:p>
            <a:r>
              <a:rPr lang="en-US" dirty="0"/>
              <a:t>Conclusion and Questions</a:t>
            </a:r>
          </a:p>
        </p:txBody>
      </p:sp>
      <p:sp>
        <p:nvSpPr>
          <p:cNvPr id="3" name="Content Placeholder 2">
            <a:extLst>
              <a:ext uri="{FF2B5EF4-FFF2-40B4-BE49-F238E27FC236}">
                <a16:creationId xmlns:a16="http://schemas.microsoft.com/office/drawing/2014/main" id="{33F92917-CD48-0FA1-B6E0-B33D3F4CA342}"/>
              </a:ext>
            </a:extLst>
          </p:cNvPr>
          <p:cNvSpPr>
            <a:spLocks noGrp="1"/>
          </p:cNvSpPr>
          <p:nvPr>
            <p:ph type="body" sz="quarter" idx="16"/>
          </p:nvPr>
        </p:nvSpPr>
        <p:spPr>
          <a:xfrm>
            <a:off x="250031" y="1390650"/>
            <a:ext cx="8369303" cy="3077573"/>
          </a:xfrm>
        </p:spPr>
        <p:txBody>
          <a:bodyPr/>
          <a:lstStyle/>
          <a:p>
            <a:endParaRPr lang="en-US" dirty="0"/>
          </a:p>
          <a:p>
            <a:r>
              <a:rPr lang="en-US" dirty="0"/>
              <a:t>Simulation enhances safety, reduces design time, and improves the accuracy of theoretical models, making it an invaluable tool in various fields, including HCI.</a:t>
            </a:r>
          </a:p>
          <a:p>
            <a:pPr marL="0" indent="0">
              <a:buNone/>
            </a:pPr>
            <a:endParaRPr lang="en-US" dirty="0"/>
          </a:p>
          <a:p>
            <a:r>
              <a:rPr lang="en-US" dirty="0"/>
              <a:t>The growing use of simulation makes HCI design more rigorous and predictive, addressing the need for safer, more accessible, and efficient user interactions.</a:t>
            </a:r>
          </a:p>
          <a:p>
            <a:endParaRPr lang="en-US" dirty="0"/>
          </a:p>
          <a:p>
            <a:pPr marL="0" indent="0">
              <a:buNone/>
            </a:pPr>
            <a:r>
              <a:rPr lang="en-US" dirty="0"/>
              <a:t>Questions for the class:</a:t>
            </a:r>
          </a:p>
          <a:p>
            <a:pPr marL="342900" indent="-342900">
              <a:buAutoNum type="arabicPeriod"/>
            </a:pPr>
            <a:r>
              <a:rPr lang="en-US" dirty="0"/>
              <a:t>How can simulation further improve user safety in HCI applications?</a:t>
            </a:r>
          </a:p>
          <a:p>
            <a:pPr marL="342900" indent="-342900">
              <a:buAutoNum type="arabicPeriod"/>
            </a:pPr>
            <a:r>
              <a:rPr lang="en-US" dirty="0"/>
              <a:t>How do technological advances further enhance simulation capabilities in HCI?</a:t>
            </a:r>
          </a:p>
        </p:txBody>
      </p:sp>
    </p:spTree>
    <p:extLst>
      <p:ext uri="{BB962C8B-B14F-4D97-AF65-F5344CB8AC3E}">
        <p14:creationId xmlns:p14="http://schemas.microsoft.com/office/powerpoint/2010/main" val="2015214128"/>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1DA3CB7E-C32A-49A7-98EB-D75F62038548}"/>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4ACD9E1F-F7BA-4DD0-8386-01C6CAF66E6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B8BE566C-E38C-42A4-8497-C5271E1B54DC}"/>
    </a:ext>
  </a:extLst>
</a:theme>
</file>

<file path=ppt/theme/theme4.xml><?xml version="1.0" encoding="utf-8"?>
<a:theme xmlns:a="http://schemas.openxmlformats.org/drawingml/2006/main" name="1_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E469E75-DA06-4CBB-9411-E7C4703B5D38}" vid="{A478289B-0551-445A-87D8-8747BC8109D2}"/>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5839</TotalTime>
  <Words>718</Words>
  <Application>Microsoft Office PowerPoint</Application>
  <PresentationFormat>On-screen Show (16:9)</PresentationFormat>
  <Paragraphs>57</Paragraphs>
  <Slides>10</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vt:i4>
      </vt:variant>
    </vt:vector>
  </HeadingPairs>
  <TitlesOfParts>
    <vt:vector size="27" baseType="lpstr">
      <vt:lpstr>Calibri Light</vt:lpstr>
      <vt:lpstr>Source Serif Pro</vt:lpstr>
      <vt:lpstr>Arial MT</vt:lpstr>
      <vt:lpstr>Courier New</vt:lpstr>
      <vt:lpstr>Source Sans Pro</vt:lpstr>
      <vt:lpstr>Arial</vt:lpstr>
      <vt:lpstr>Corbel</vt:lpstr>
      <vt:lpstr>Wingdings</vt:lpstr>
      <vt:lpstr>Tahoma</vt:lpstr>
      <vt:lpstr>Times New Roman</vt:lpstr>
      <vt:lpstr>Consolas</vt:lpstr>
      <vt:lpstr>Calibri</vt:lpstr>
      <vt:lpstr>Roboto</vt:lpstr>
      <vt:lpstr>EP Presentation Theme - Simple</vt:lpstr>
      <vt:lpstr>1_EP Presentation Theme - Fancy</vt:lpstr>
      <vt:lpstr>2_EP Presentation Theme - Special</vt:lpstr>
      <vt:lpstr>1_EP Presentation Theme - Simple</vt:lpstr>
      <vt:lpstr>What Simulation Can Do for HCI Research</vt:lpstr>
      <vt:lpstr>Introduction to Simulation in HCI</vt:lpstr>
      <vt:lpstr>Benefits of Simulation in HCI</vt:lpstr>
      <vt:lpstr>Simulation for Theoretical Development</vt:lpstr>
      <vt:lpstr>Simulation in Design and Engineering</vt:lpstr>
      <vt:lpstr>Role of Simulation in Intelligent Interactive Systems</vt:lpstr>
      <vt:lpstr>Ethical and Accessibility Considerations</vt:lpstr>
      <vt:lpstr>Challenges in Simulation and The Future</vt:lpstr>
      <vt:lpstr>Conclusion and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Angad Sandhu</dc:creator>
  <cp:lastModifiedBy>Angad Sandhu</cp:lastModifiedBy>
  <cp:revision>5</cp:revision>
  <dcterms:modified xsi:type="dcterms:W3CDTF">2024-04-17T18:52:07Z</dcterms:modified>
</cp:coreProperties>
</file>